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0" r:id="rId2"/>
    <p:sldId id="348" r:id="rId3"/>
    <p:sldId id="349" r:id="rId4"/>
    <p:sldId id="350" r:id="rId5"/>
    <p:sldId id="351" r:id="rId6"/>
    <p:sldId id="272" r:id="rId7"/>
    <p:sldId id="274" r:id="rId8"/>
    <p:sldId id="279" r:id="rId9"/>
    <p:sldId id="352" r:id="rId10"/>
    <p:sldId id="353" r:id="rId11"/>
    <p:sldId id="354" r:id="rId12"/>
    <p:sldId id="355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4" autoAdjust="0"/>
    <p:restoredTop sz="86356" autoAdjust="0"/>
  </p:normalViewPr>
  <p:slideViewPr>
    <p:cSldViewPr>
      <p:cViewPr varScale="1">
        <p:scale>
          <a:sx n="86" d="100"/>
          <a:sy n="86" d="100"/>
        </p:scale>
        <p:origin x="133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A7894-78DD-4DE1-86C7-33BCB198713A}" type="datetimeFigureOut">
              <a:rPr lang="cs-CZ" smtClean="0"/>
              <a:t>27.03.2021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044D0-9720-49DF-AB4B-F4DAE0F5EC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98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27.03.2021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27.03.2021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27.03.2021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27.03.2021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27.03.2021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27.03.2021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27.03.2021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27.03.2021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27.03.2021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27.03.2021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27.03.2021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57DFEC-85E0-4686-9353-023CCD80079E}" type="datetimeFigureOut">
              <a:rPr lang="cs-CZ" smtClean="0"/>
              <a:t>27.03.2021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84971CA-C5EA-4AA4-A763-02C88272B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36912"/>
            <a:ext cx="8305800" cy="2088232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 err="1">
                <a:solidFill>
                  <a:schemeClr val="bg2">
                    <a:lumMod val="50000"/>
                  </a:schemeClr>
                </a:solidFill>
              </a:rPr>
              <a:t>Das</a:t>
            </a:r>
            <a:r>
              <a:rPr lang="cs-CZ" sz="6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6000" b="1" dirty="0" err="1">
                <a:solidFill>
                  <a:schemeClr val="bg2">
                    <a:lumMod val="50000"/>
                  </a:schemeClr>
                </a:solidFill>
              </a:rPr>
              <a:t>Wetter</a:t>
            </a:r>
            <a:endParaRPr lang="cs-CZ" sz="6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Nahraný zvuk">
            <a:hlinkClick r:id="" action="ppaction://media"/>
            <a:extLst>
              <a:ext uri="{FF2B5EF4-FFF2-40B4-BE49-F238E27FC236}">
                <a16:creationId xmlns:a16="http://schemas.microsoft.com/office/drawing/2014/main" id="{B2F7AAFB-50B1-4BF0-93E4-C1BD3A8D36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7647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0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Was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feiern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wir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im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 Sommer?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9371BF4-CFF1-4454-BE61-A5D3AD176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FF0000"/>
                </a:solidFill>
                <a:latin typeface="+mj-lt"/>
              </a:rPr>
              <a:t>Juni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b="1" dirty="0" err="1">
                <a:solidFill>
                  <a:srgbClr val="FF0000"/>
                </a:solidFill>
                <a:latin typeface="+mj-lt"/>
              </a:rPr>
              <a:t>Juli</a:t>
            </a:r>
            <a:r>
              <a:rPr lang="cs-CZ" sz="3200" b="1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FF0000"/>
                </a:solidFill>
                <a:latin typeface="+mj-lt"/>
              </a:rPr>
              <a:t>August</a:t>
            </a:r>
          </a:p>
          <a:p>
            <a:pPr marL="0" indent="0">
              <a:buNone/>
            </a:pPr>
            <a:endParaRPr lang="cs-CZ" sz="3200" b="1" dirty="0">
              <a:solidFill>
                <a:srgbClr val="00B050"/>
              </a:solidFill>
              <a:latin typeface="+mj-lt"/>
            </a:endParaRPr>
          </a:p>
          <a:p>
            <a:r>
              <a:rPr lang="cs-CZ" sz="3200" b="1" dirty="0" err="1">
                <a:solidFill>
                  <a:srgbClr val="FF0000"/>
                </a:solidFill>
                <a:latin typeface="+mj-lt"/>
              </a:rPr>
              <a:t>Im</a:t>
            </a:r>
            <a:r>
              <a:rPr lang="cs-CZ" sz="3200" b="1" dirty="0">
                <a:solidFill>
                  <a:srgbClr val="FF0000"/>
                </a:solidFill>
                <a:latin typeface="+mj-lt"/>
              </a:rPr>
              <a:t> Juni </a:t>
            </a:r>
            <a:r>
              <a:rPr lang="cs-CZ" sz="3200" b="1" dirty="0" err="1">
                <a:solidFill>
                  <a:srgbClr val="FF0000"/>
                </a:solidFill>
                <a:latin typeface="+mj-lt"/>
              </a:rPr>
              <a:t>bekommen</a:t>
            </a:r>
            <a:r>
              <a:rPr lang="cs-CZ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FF0000"/>
                </a:solidFill>
                <a:latin typeface="+mj-lt"/>
              </a:rPr>
              <a:t>wir</a:t>
            </a:r>
            <a:r>
              <a:rPr lang="cs-CZ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FF0000"/>
                </a:solidFill>
                <a:latin typeface="+mj-lt"/>
              </a:rPr>
              <a:t>Zeugnisse</a:t>
            </a:r>
            <a:r>
              <a:rPr lang="cs-CZ" sz="3200" b="1" dirty="0">
                <a:solidFill>
                  <a:srgbClr val="FF0000"/>
                </a:solidFill>
                <a:latin typeface="+mj-lt"/>
              </a:rPr>
              <a:t>.</a:t>
            </a:r>
          </a:p>
          <a:p>
            <a:r>
              <a:rPr lang="cs-CZ" sz="3200" b="1" dirty="0" err="1">
                <a:solidFill>
                  <a:srgbClr val="FF0000"/>
                </a:solidFill>
                <a:latin typeface="+mj-lt"/>
              </a:rPr>
              <a:t>Im</a:t>
            </a:r>
            <a:r>
              <a:rPr lang="cs-CZ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FF0000"/>
                </a:solidFill>
                <a:latin typeface="+mj-lt"/>
              </a:rPr>
              <a:t>Juli</a:t>
            </a:r>
            <a:r>
              <a:rPr lang="cs-CZ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FF0000"/>
                </a:solidFill>
                <a:latin typeface="+mj-lt"/>
              </a:rPr>
              <a:t>und</a:t>
            </a:r>
            <a:r>
              <a:rPr lang="cs-CZ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FF0000"/>
                </a:solidFill>
                <a:latin typeface="+mj-lt"/>
              </a:rPr>
              <a:t>im</a:t>
            </a:r>
            <a:r>
              <a:rPr lang="cs-CZ" sz="3200" b="1" dirty="0">
                <a:solidFill>
                  <a:srgbClr val="FF0000"/>
                </a:solidFill>
                <a:latin typeface="+mj-lt"/>
              </a:rPr>
              <a:t> August </a:t>
            </a:r>
            <a:r>
              <a:rPr lang="cs-CZ" sz="3200" b="1" dirty="0" err="1">
                <a:solidFill>
                  <a:srgbClr val="FF0000"/>
                </a:solidFill>
                <a:latin typeface="+mj-lt"/>
              </a:rPr>
              <a:t>haben</a:t>
            </a:r>
            <a:r>
              <a:rPr lang="cs-CZ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FF0000"/>
                </a:solidFill>
                <a:latin typeface="+mj-lt"/>
              </a:rPr>
              <a:t>die</a:t>
            </a:r>
            <a:r>
              <a:rPr lang="cs-CZ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FF0000"/>
                </a:solidFill>
                <a:latin typeface="+mj-lt"/>
              </a:rPr>
              <a:t>Kinder</a:t>
            </a:r>
            <a:r>
              <a:rPr lang="cs-CZ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FF0000"/>
                </a:solidFill>
                <a:latin typeface="+mj-lt"/>
              </a:rPr>
              <a:t>Ferien</a:t>
            </a:r>
            <a:r>
              <a:rPr lang="cs-CZ" sz="3200" b="1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8300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Was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feiern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wir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im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Herbst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9371BF4-CFF1-4454-BE61-A5D3AD176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b="1" dirty="0" err="1">
                <a:solidFill>
                  <a:srgbClr val="FFC000"/>
                </a:solidFill>
                <a:latin typeface="+mj-lt"/>
              </a:rPr>
              <a:t>September</a:t>
            </a:r>
            <a:endParaRPr lang="cs-CZ" sz="3200" b="1" dirty="0">
              <a:solidFill>
                <a:srgbClr val="FFC000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3200" b="1" dirty="0" err="1">
                <a:solidFill>
                  <a:srgbClr val="FFC000"/>
                </a:solidFill>
                <a:latin typeface="+mj-lt"/>
              </a:rPr>
              <a:t>Oktober</a:t>
            </a:r>
            <a:r>
              <a:rPr lang="cs-CZ" sz="3200" b="1" dirty="0">
                <a:solidFill>
                  <a:srgbClr val="FFC000"/>
                </a:solidFill>
                <a:latin typeface="+mj-lt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b="1" dirty="0" err="1">
                <a:solidFill>
                  <a:srgbClr val="FFC000"/>
                </a:solidFill>
                <a:latin typeface="+mj-lt"/>
              </a:rPr>
              <a:t>November</a:t>
            </a:r>
            <a:endParaRPr lang="cs-CZ" sz="3200" b="1" dirty="0">
              <a:solidFill>
                <a:srgbClr val="FFC000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3200" b="1" dirty="0">
              <a:solidFill>
                <a:srgbClr val="00B050"/>
              </a:solidFill>
              <a:latin typeface="+mj-lt"/>
            </a:endParaRPr>
          </a:p>
          <a:p>
            <a:r>
              <a:rPr lang="cs-CZ" sz="3200" b="1" dirty="0" err="1">
                <a:solidFill>
                  <a:srgbClr val="FFC000"/>
                </a:solidFill>
                <a:latin typeface="+mj-lt"/>
              </a:rPr>
              <a:t>Im</a:t>
            </a:r>
            <a:r>
              <a:rPr lang="cs-CZ" sz="32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FFC000"/>
                </a:solidFill>
                <a:latin typeface="+mj-lt"/>
              </a:rPr>
              <a:t>September</a:t>
            </a:r>
            <a:r>
              <a:rPr lang="cs-CZ" sz="32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FFC000"/>
                </a:solidFill>
                <a:latin typeface="+mj-lt"/>
              </a:rPr>
              <a:t>beginnt</a:t>
            </a:r>
            <a:r>
              <a:rPr lang="cs-CZ" sz="32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FFC000"/>
                </a:solidFill>
                <a:latin typeface="+mj-lt"/>
              </a:rPr>
              <a:t>die</a:t>
            </a:r>
            <a:r>
              <a:rPr lang="cs-CZ" sz="32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FFC000"/>
                </a:solidFill>
                <a:latin typeface="+mj-lt"/>
              </a:rPr>
              <a:t>Schule</a:t>
            </a:r>
            <a:r>
              <a:rPr lang="cs-CZ" sz="3200" b="1" dirty="0">
                <a:solidFill>
                  <a:srgbClr val="FFC000"/>
                </a:solidFill>
                <a:latin typeface="+mj-lt"/>
              </a:rPr>
              <a:t>.</a:t>
            </a:r>
          </a:p>
          <a:p>
            <a:r>
              <a:rPr lang="cs-CZ" sz="3200" b="1" dirty="0" err="1">
                <a:solidFill>
                  <a:srgbClr val="FFC000"/>
                </a:solidFill>
                <a:latin typeface="+mj-lt"/>
              </a:rPr>
              <a:t>Im</a:t>
            </a:r>
            <a:r>
              <a:rPr lang="cs-CZ" sz="32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FFC000"/>
                </a:solidFill>
                <a:latin typeface="+mj-lt"/>
              </a:rPr>
              <a:t>Oktober</a:t>
            </a:r>
            <a:r>
              <a:rPr lang="cs-CZ" sz="32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FFC000"/>
                </a:solidFill>
                <a:latin typeface="+mj-lt"/>
              </a:rPr>
              <a:t>feiern</a:t>
            </a:r>
            <a:r>
              <a:rPr lang="cs-CZ" sz="32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FFC000"/>
                </a:solidFill>
                <a:latin typeface="+mj-lt"/>
              </a:rPr>
              <a:t>wir</a:t>
            </a:r>
            <a:r>
              <a:rPr lang="cs-CZ" sz="3200" b="1" dirty="0">
                <a:solidFill>
                  <a:srgbClr val="FFC000"/>
                </a:solidFill>
                <a:latin typeface="+mj-lt"/>
              </a:rPr>
              <a:t> Halloween.</a:t>
            </a:r>
          </a:p>
        </p:txBody>
      </p:sp>
    </p:spTree>
    <p:extLst>
      <p:ext uri="{BB962C8B-B14F-4D97-AF65-F5344CB8AC3E}">
        <p14:creationId xmlns:p14="http://schemas.microsoft.com/office/powerpoint/2010/main" val="2704082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Was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feiern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wir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im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 Winter?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9371BF4-CFF1-4454-BE61-A5D3AD176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b="1" dirty="0" err="1">
                <a:solidFill>
                  <a:srgbClr val="00B0F0"/>
                </a:solidFill>
                <a:latin typeface="+mj-lt"/>
              </a:rPr>
              <a:t>Dezember</a:t>
            </a:r>
            <a:endParaRPr lang="cs-CZ" sz="3200" b="1" dirty="0">
              <a:solidFill>
                <a:srgbClr val="00B0F0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3200" b="1" dirty="0" err="1">
                <a:solidFill>
                  <a:srgbClr val="00B0F0"/>
                </a:solidFill>
                <a:latin typeface="+mj-lt"/>
              </a:rPr>
              <a:t>Januar</a:t>
            </a:r>
            <a:r>
              <a:rPr lang="cs-CZ" sz="3200" b="1" dirty="0">
                <a:solidFill>
                  <a:srgbClr val="00B0F0"/>
                </a:solidFill>
                <a:latin typeface="+mj-lt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b="1" dirty="0" err="1">
                <a:solidFill>
                  <a:srgbClr val="00B0F0"/>
                </a:solidFill>
                <a:latin typeface="+mj-lt"/>
              </a:rPr>
              <a:t>Februar</a:t>
            </a:r>
            <a:endParaRPr lang="cs-CZ" sz="3200" b="1" dirty="0">
              <a:solidFill>
                <a:srgbClr val="00B0F0"/>
              </a:solidFill>
              <a:latin typeface="+mj-lt"/>
            </a:endParaRPr>
          </a:p>
          <a:p>
            <a:pPr marL="0" indent="0">
              <a:buNone/>
            </a:pPr>
            <a:endParaRPr lang="cs-CZ" sz="3200" b="1" dirty="0">
              <a:solidFill>
                <a:srgbClr val="00B050"/>
              </a:solidFill>
              <a:latin typeface="+mj-lt"/>
            </a:endParaRPr>
          </a:p>
          <a:p>
            <a:r>
              <a:rPr lang="cs-CZ" sz="3200" b="1" dirty="0" err="1">
                <a:solidFill>
                  <a:schemeClr val="accent2"/>
                </a:solidFill>
                <a:latin typeface="+mj-lt"/>
              </a:rPr>
              <a:t>Im</a:t>
            </a:r>
            <a:r>
              <a:rPr lang="cs-CZ" sz="32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chemeClr val="accent2"/>
                </a:solidFill>
                <a:latin typeface="+mj-lt"/>
              </a:rPr>
              <a:t>Dezember</a:t>
            </a:r>
            <a:r>
              <a:rPr lang="cs-CZ" sz="32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chemeClr val="accent2"/>
                </a:solidFill>
                <a:latin typeface="+mj-lt"/>
              </a:rPr>
              <a:t>feiern</a:t>
            </a:r>
            <a:r>
              <a:rPr lang="cs-CZ" sz="32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chemeClr val="accent2"/>
                </a:solidFill>
                <a:latin typeface="+mj-lt"/>
              </a:rPr>
              <a:t>wir</a:t>
            </a:r>
            <a:r>
              <a:rPr lang="cs-CZ" sz="32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chemeClr val="accent2"/>
                </a:solidFill>
                <a:latin typeface="+mj-lt"/>
              </a:rPr>
              <a:t>Weihnachten</a:t>
            </a:r>
            <a:r>
              <a:rPr lang="cs-CZ" sz="32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chemeClr val="accent2"/>
                </a:solidFill>
                <a:latin typeface="+mj-lt"/>
              </a:rPr>
              <a:t>und</a:t>
            </a:r>
            <a:r>
              <a:rPr lang="cs-CZ" sz="32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chemeClr val="accent2"/>
                </a:solidFill>
                <a:latin typeface="+mj-lt"/>
              </a:rPr>
              <a:t>Silvestertag</a:t>
            </a:r>
            <a:r>
              <a:rPr lang="cs-CZ" sz="3200" b="1" dirty="0">
                <a:solidFill>
                  <a:schemeClr val="accent2"/>
                </a:solidFill>
                <a:latin typeface="+mj-lt"/>
              </a:rPr>
              <a:t>.</a:t>
            </a:r>
          </a:p>
          <a:p>
            <a:r>
              <a:rPr lang="cs-CZ" sz="3200" b="1" dirty="0" err="1">
                <a:solidFill>
                  <a:schemeClr val="accent2"/>
                </a:solidFill>
                <a:latin typeface="+mj-lt"/>
              </a:rPr>
              <a:t>Im</a:t>
            </a:r>
            <a:r>
              <a:rPr lang="cs-CZ" sz="32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chemeClr val="accent2"/>
                </a:solidFill>
                <a:latin typeface="+mj-lt"/>
              </a:rPr>
              <a:t>Februar</a:t>
            </a:r>
            <a:r>
              <a:rPr lang="cs-CZ" sz="32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chemeClr val="accent2"/>
                </a:solidFill>
                <a:latin typeface="+mj-lt"/>
              </a:rPr>
              <a:t>feiern</a:t>
            </a:r>
            <a:r>
              <a:rPr lang="cs-CZ" sz="32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chemeClr val="accent2"/>
                </a:solidFill>
                <a:latin typeface="+mj-lt"/>
              </a:rPr>
              <a:t>wir</a:t>
            </a:r>
            <a:r>
              <a:rPr lang="cs-CZ" sz="32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chemeClr val="accent2"/>
                </a:solidFill>
                <a:latin typeface="+mj-lt"/>
              </a:rPr>
              <a:t>Valentinstag</a:t>
            </a:r>
            <a:r>
              <a:rPr lang="cs-CZ" sz="3200" b="1" dirty="0">
                <a:solidFill>
                  <a:schemeClr val="accent2"/>
                </a:solidFill>
                <a:latin typeface="+mj-lt"/>
              </a:rPr>
              <a:t>.</a:t>
            </a:r>
          </a:p>
          <a:p>
            <a:endParaRPr lang="cs-CZ" sz="32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8502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400" b="1" dirty="0" err="1">
                <a:solidFill>
                  <a:schemeClr val="bg2">
                    <a:lumMod val="50000"/>
                  </a:schemeClr>
                </a:solidFill>
              </a:rPr>
              <a:t>Das</a:t>
            </a:r>
            <a:r>
              <a:rPr lang="cs-CZ" sz="5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5400" b="1" dirty="0" err="1">
                <a:solidFill>
                  <a:schemeClr val="bg2">
                    <a:lumMod val="50000"/>
                  </a:schemeClr>
                </a:solidFill>
              </a:rPr>
              <a:t>Wetter</a:t>
            </a:r>
            <a:r>
              <a:rPr lang="cs-CZ" sz="5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5400" b="1" dirty="0" err="1">
                <a:solidFill>
                  <a:schemeClr val="bg2">
                    <a:lumMod val="50000"/>
                  </a:schemeClr>
                </a:solidFill>
              </a:rPr>
              <a:t>im</a:t>
            </a:r>
            <a:r>
              <a:rPr lang="cs-CZ" sz="5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5400" b="1" dirty="0" err="1">
                <a:solidFill>
                  <a:schemeClr val="bg2">
                    <a:lumMod val="50000"/>
                  </a:schemeClr>
                </a:solidFill>
              </a:rPr>
              <a:t>Frühling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Wie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ist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das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Wetter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im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Frühling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?</a:t>
            </a:r>
          </a:p>
          <a:p>
            <a:r>
              <a:rPr lang="cs-CZ" sz="2800" b="1" dirty="0">
                <a:solidFill>
                  <a:srgbClr val="00B050"/>
                </a:solidFill>
                <a:latin typeface="+mj-lt"/>
              </a:rPr>
              <a:t>Es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regnet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oft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.</a:t>
            </a:r>
          </a:p>
          <a:p>
            <a:r>
              <a:rPr lang="cs-CZ" sz="2800" b="1" dirty="0">
                <a:solidFill>
                  <a:srgbClr val="00B050"/>
                </a:solidFill>
                <a:latin typeface="+mj-lt"/>
              </a:rPr>
              <a:t>Ab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und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zu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schneit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 es.</a:t>
            </a:r>
          </a:p>
          <a:p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Manchmal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ist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 es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warm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.</a:t>
            </a:r>
          </a:p>
          <a:p>
            <a:r>
              <a:rPr lang="cs-CZ" sz="2800" b="1" dirty="0">
                <a:solidFill>
                  <a:srgbClr val="00B050"/>
                </a:solidFill>
                <a:latin typeface="+mj-lt"/>
              </a:rPr>
              <a:t>Die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Sonne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scheint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.</a:t>
            </a:r>
          </a:p>
          <a:p>
            <a:r>
              <a:rPr lang="cs-CZ" sz="2800" b="1" dirty="0">
                <a:solidFill>
                  <a:srgbClr val="00B050"/>
                </a:solidFill>
                <a:latin typeface="+mj-lt"/>
              </a:rPr>
              <a:t>Der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Wind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ist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aber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frisch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.</a:t>
            </a:r>
          </a:p>
          <a:p>
            <a:r>
              <a:rPr lang="cs-CZ" sz="2800" b="1" dirty="0">
                <a:solidFill>
                  <a:srgbClr val="00B050"/>
                </a:solidFill>
                <a:latin typeface="+mj-lt"/>
              </a:rPr>
              <a:t>Die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Bäume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blühen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.</a:t>
            </a:r>
          </a:p>
          <a:p>
            <a:r>
              <a:rPr lang="cs-CZ" sz="2800" b="1" dirty="0">
                <a:solidFill>
                  <a:srgbClr val="00B050"/>
                </a:solidFill>
                <a:latin typeface="+mj-lt"/>
              </a:rPr>
              <a:t>Die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Kinder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spielen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draußen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.	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b="1" dirty="0">
                <a:solidFill>
                  <a:srgbClr val="00B050"/>
                </a:solidFill>
                <a:latin typeface="+mj-lt"/>
              </a:rPr>
              <a:t>Jaké počasí je na jaře?</a:t>
            </a:r>
          </a:p>
          <a:p>
            <a:pPr marL="0" indent="0">
              <a:buNone/>
            </a:pPr>
            <a:endParaRPr lang="cs-CZ" sz="800" b="1" dirty="0">
              <a:solidFill>
                <a:srgbClr val="00B050"/>
              </a:solidFill>
              <a:latin typeface="+mj-lt"/>
            </a:endParaRPr>
          </a:p>
          <a:p>
            <a:pPr marL="0" indent="0">
              <a:buNone/>
            </a:pPr>
            <a:endParaRPr lang="cs-CZ" sz="800" b="1" dirty="0">
              <a:solidFill>
                <a:srgbClr val="00B050"/>
              </a:solidFill>
              <a:latin typeface="+mj-lt"/>
            </a:endParaRPr>
          </a:p>
          <a:p>
            <a:pPr marL="0" indent="0">
              <a:buNone/>
            </a:pPr>
            <a:endParaRPr lang="cs-CZ" sz="800" b="1" dirty="0">
              <a:solidFill>
                <a:srgbClr val="00B050"/>
              </a:solidFill>
              <a:latin typeface="+mj-lt"/>
            </a:endParaRPr>
          </a:p>
          <a:p>
            <a:r>
              <a:rPr lang="cs-CZ" sz="2800" b="1" dirty="0">
                <a:solidFill>
                  <a:srgbClr val="00B050"/>
                </a:solidFill>
                <a:latin typeface="+mj-lt"/>
              </a:rPr>
              <a:t>Často prší.</a:t>
            </a:r>
          </a:p>
          <a:p>
            <a:r>
              <a:rPr lang="cs-CZ" sz="2800" b="1" dirty="0">
                <a:solidFill>
                  <a:srgbClr val="00B050"/>
                </a:solidFill>
                <a:latin typeface="+mj-lt"/>
              </a:rPr>
              <a:t>Tu a tam sněží.</a:t>
            </a:r>
          </a:p>
          <a:p>
            <a:r>
              <a:rPr lang="cs-CZ" sz="2800" b="1" dirty="0">
                <a:solidFill>
                  <a:srgbClr val="00B050"/>
                </a:solidFill>
                <a:latin typeface="+mj-lt"/>
              </a:rPr>
              <a:t>Občas  je teplo.</a:t>
            </a:r>
          </a:p>
          <a:p>
            <a:r>
              <a:rPr lang="cs-CZ" sz="2800" b="1" dirty="0">
                <a:solidFill>
                  <a:srgbClr val="00B050"/>
                </a:solidFill>
                <a:latin typeface="+mj-lt"/>
              </a:rPr>
              <a:t>Slunce svítí.</a:t>
            </a:r>
          </a:p>
          <a:p>
            <a:r>
              <a:rPr lang="cs-CZ" sz="2800" b="1" dirty="0">
                <a:solidFill>
                  <a:srgbClr val="00B050"/>
                </a:solidFill>
                <a:latin typeface="+mj-lt"/>
              </a:rPr>
              <a:t>Vítr je ale čerstvý.</a:t>
            </a:r>
          </a:p>
          <a:p>
            <a:endParaRPr lang="cs-CZ" sz="900" b="1" dirty="0">
              <a:solidFill>
                <a:srgbClr val="00B050"/>
              </a:solidFill>
              <a:latin typeface="+mj-lt"/>
            </a:endParaRPr>
          </a:p>
          <a:p>
            <a:r>
              <a:rPr lang="cs-CZ" sz="2800" b="1" dirty="0">
                <a:solidFill>
                  <a:srgbClr val="00B050"/>
                </a:solidFill>
                <a:latin typeface="+mj-lt"/>
              </a:rPr>
              <a:t>Stromy kvetou.</a:t>
            </a:r>
          </a:p>
          <a:p>
            <a:r>
              <a:rPr lang="cs-CZ" sz="2800" b="1" dirty="0">
                <a:solidFill>
                  <a:srgbClr val="00B050"/>
                </a:solidFill>
                <a:latin typeface="+mj-lt"/>
              </a:rPr>
              <a:t>Děti si hrají venku.</a:t>
            </a:r>
          </a:p>
        </p:txBody>
      </p:sp>
    </p:spTree>
    <p:extLst>
      <p:ext uri="{BB962C8B-B14F-4D97-AF65-F5344CB8AC3E}">
        <p14:creationId xmlns:p14="http://schemas.microsoft.com/office/powerpoint/2010/main" val="382574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Das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Wetter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im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 Sommer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cs-CZ" b="1" dirty="0" err="1">
                <a:solidFill>
                  <a:srgbClr val="C00000"/>
                </a:solidFill>
                <a:latin typeface="+mj-lt"/>
              </a:rPr>
              <a:t>Wie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ist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das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Wetter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im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 Sommer?</a:t>
            </a:r>
          </a:p>
          <a:p>
            <a:pPr>
              <a:spcBef>
                <a:spcPts val="600"/>
              </a:spcBef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Die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Sonne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scheint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Es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ist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warm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cs-CZ" b="1" dirty="0" err="1">
                <a:solidFill>
                  <a:srgbClr val="C00000"/>
                </a:solidFill>
                <a:latin typeface="+mj-lt"/>
              </a:rPr>
              <a:t>Manchmal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ist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 es 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sehr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hei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ß.</a:t>
            </a:r>
            <a:endParaRPr lang="cs-CZ" b="1" dirty="0">
              <a:solidFill>
                <a:srgbClr val="C00000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Die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Hitze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ist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groß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cs-CZ" b="1" dirty="0" err="1">
                <a:solidFill>
                  <a:srgbClr val="C00000"/>
                </a:solidFill>
                <a:latin typeface="+mj-lt"/>
              </a:rPr>
              <a:t>Dann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kommt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Gewitter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Es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donnert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und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blitzt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de-DE" b="1" dirty="0">
                <a:solidFill>
                  <a:srgbClr val="C00000"/>
                </a:solidFill>
                <a:latin typeface="+mj-lt"/>
              </a:rPr>
              <a:t>Die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Kinder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haben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Sommerferien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.</a:t>
            </a:r>
            <a:r>
              <a:rPr lang="cs-CZ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Jaké počasí je v létě?</a:t>
            </a:r>
          </a:p>
          <a:p>
            <a:pPr marL="0" indent="0">
              <a:spcBef>
                <a:spcPts val="600"/>
              </a:spcBef>
              <a:buNone/>
            </a:pPr>
            <a:endParaRPr lang="cs-CZ" b="1" dirty="0">
              <a:solidFill>
                <a:srgbClr val="C00000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Slunce svítí.</a:t>
            </a:r>
          </a:p>
          <a:p>
            <a:pPr>
              <a:spcBef>
                <a:spcPts val="600"/>
              </a:spcBef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Je teplo.</a:t>
            </a:r>
          </a:p>
          <a:p>
            <a:pPr>
              <a:spcBef>
                <a:spcPts val="600"/>
              </a:spcBef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Někdy 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je 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velmi horko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.</a:t>
            </a:r>
            <a:endParaRPr lang="cs-CZ" b="1" dirty="0">
              <a:solidFill>
                <a:srgbClr val="C00000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Je velké horko.</a:t>
            </a:r>
            <a:endParaRPr lang="cs-CZ" sz="800" b="1" dirty="0">
              <a:solidFill>
                <a:srgbClr val="C00000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Pak přijde bouřka.</a:t>
            </a:r>
          </a:p>
          <a:p>
            <a:pPr>
              <a:spcBef>
                <a:spcPts val="600"/>
              </a:spcBef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Hřmí a blýská se.</a:t>
            </a:r>
            <a:endParaRPr lang="cs-CZ" sz="800" b="1" dirty="0">
              <a:solidFill>
                <a:srgbClr val="C00000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Děti mají letní prázdniny.</a:t>
            </a:r>
          </a:p>
        </p:txBody>
      </p:sp>
    </p:spTree>
    <p:extLst>
      <p:ext uri="{BB962C8B-B14F-4D97-AF65-F5344CB8AC3E}">
        <p14:creationId xmlns:p14="http://schemas.microsoft.com/office/powerpoint/2010/main" val="85586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400" b="1" dirty="0" err="1">
                <a:solidFill>
                  <a:schemeClr val="bg2">
                    <a:lumMod val="50000"/>
                  </a:schemeClr>
                </a:solidFill>
              </a:rPr>
              <a:t>Das</a:t>
            </a:r>
            <a:r>
              <a:rPr lang="cs-CZ" sz="5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5400" b="1" dirty="0" err="1">
                <a:solidFill>
                  <a:schemeClr val="bg2">
                    <a:lumMod val="50000"/>
                  </a:schemeClr>
                </a:solidFill>
              </a:rPr>
              <a:t>Wetter</a:t>
            </a:r>
            <a:r>
              <a:rPr lang="cs-CZ" sz="5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5400" b="1" dirty="0" err="1">
                <a:solidFill>
                  <a:schemeClr val="bg2">
                    <a:lumMod val="50000"/>
                  </a:schemeClr>
                </a:solidFill>
              </a:rPr>
              <a:t>im</a:t>
            </a:r>
            <a:r>
              <a:rPr lang="cs-CZ" sz="5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5400" b="1" dirty="0" err="1">
                <a:solidFill>
                  <a:schemeClr val="bg2">
                    <a:lumMod val="50000"/>
                  </a:schemeClr>
                </a:solidFill>
              </a:rPr>
              <a:t>Herbst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endParaRPr lang="cs-CZ" sz="2400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Wie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ist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das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Wetter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im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Herbst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?</a:t>
            </a:r>
          </a:p>
          <a:p>
            <a:pPr>
              <a:spcBef>
                <a:spcPts val="600"/>
              </a:spcBef>
            </a:pPr>
            <a:r>
              <a:rPr lang="cs-CZ" sz="2800" b="1" dirty="0">
                <a:solidFill>
                  <a:srgbClr val="FFC000"/>
                </a:solidFill>
                <a:latin typeface="+mj-lt"/>
              </a:rPr>
              <a:t>Die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Blätter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fallen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Draußen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ist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 es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kalt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Morgens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friert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 es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manchmal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cs-CZ" sz="2800" b="1" dirty="0">
                <a:solidFill>
                  <a:srgbClr val="FFC000"/>
                </a:solidFill>
                <a:latin typeface="+mj-lt"/>
              </a:rPr>
              <a:t>Es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regnet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oft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cs-CZ" sz="2800" b="1" dirty="0">
                <a:solidFill>
                  <a:srgbClr val="FFC000"/>
                </a:solidFill>
                <a:latin typeface="+mj-lt"/>
              </a:rPr>
              <a:t>Es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ist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windig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cs-CZ" sz="2800" b="1" dirty="0">
                <a:solidFill>
                  <a:srgbClr val="FFC000"/>
                </a:solidFill>
                <a:latin typeface="+mj-lt"/>
              </a:rPr>
              <a:t>Die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Kinder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gehen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wieder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 in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die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Schule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endParaRPr lang="cs-CZ" sz="2400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2800" b="1" dirty="0">
                <a:solidFill>
                  <a:srgbClr val="FFC000"/>
                </a:solidFill>
                <a:latin typeface="+mj-lt"/>
              </a:rPr>
              <a:t>Jaké počasí je na podzim?</a:t>
            </a:r>
          </a:p>
          <a:p>
            <a:pPr marL="0" indent="0">
              <a:spcBef>
                <a:spcPts val="600"/>
              </a:spcBef>
              <a:buNone/>
            </a:pPr>
            <a:endParaRPr lang="cs-CZ" sz="2800" b="1" dirty="0">
              <a:solidFill>
                <a:srgbClr val="FFC000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cs-CZ" sz="2800" b="1" dirty="0">
                <a:solidFill>
                  <a:srgbClr val="FFC000"/>
                </a:solidFill>
                <a:latin typeface="+mj-lt"/>
              </a:rPr>
              <a:t>Opadává listí.</a:t>
            </a:r>
          </a:p>
          <a:p>
            <a:pPr>
              <a:spcBef>
                <a:spcPts val="600"/>
              </a:spcBef>
            </a:pPr>
            <a:r>
              <a:rPr lang="cs-CZ" sz="2800" b="1" dirty="0">
                <a:solidFill>
                  <a:srgbClr val="FFC000"/>
                </a:solidFill>
                <a:latin typeface="+mj-lt"/>
              </a:rPr>
              <a:t>Venku je chladno.</a:t>
            </a:r>
          </a:p>
          <a:p>
            <a:pPr>
              <a:spcBef>
                <a:spcPts val="600"/>
              </a:spcBef>
            </a:pPr>
            <a:r>
              <a:rPr lang="cs-CZ" sz="2800" b="1" dirty="0">
                <a:solidFill>
                  <a:srgbClr val="FFC000"/>
                </a:solidFill>
                <a:latin typeface="+mj-lt"/>
              </a:rPr>
              <a:t>Ráno občas mrzne</a:t>
            </a:r>
            <a:r>
              <a:rPr lang="de-DE" sz="2800" b="1" dirty="0">
                <a:solidFill>
                  <a:srgbClr val="FFC000"/>
                </a:solidFill>
                <a:latin typeface="+mj-lt"/>
              </a:rPr>
              <a:t>.</a:t>
            </a:r>
            <a:endParaRPr lang="cs-CZ" sz="2800" b="1" dirty="0">
              <a:solidFill>
                <a:srgbClr val="FFC000"/>
              </a:solidFill>
              <a:latin typeface="+mj-lt"/>
            </a:endParaRPr>
          </a:p>
          <a:p>
            <a:pPr marL="0" indent="0">
              <a:spcBef>
                <a:spcPts val="600"/>
              </a:spcBef>
              <a:buNone/>
            </a:pPr>
            <a:endParaRPr lang="cs-CZ" sz="800" b="1" dirty="0">
              <a:solidFill>
                <a:srgbClr val="FFC000"/>
              </a:solidFill>
              <a:latin typeface="+mj-lt"/>
            </a:endParaRPr>
          </a:p>
          <a:p>
            <a:pPr marL="0" indent="0">
              <a:spcBef>
                <a:spcPts val="600"/>
              </a:spcBef>
              <a:buNone/>
            </a:pPr>
            <a:endParaRPr lang="cs-CZ" sz="900" b="1" dirty="0">
              <a:solidFill>
                <a:srgbClr val="FFC000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cs-CZ" sz="2800" b="1" dirty="0">
                <a:solidFill>
                  <a:srgbClr val="FFC000"/>
                </a:solidFill>
                <a:latin typeface="+mj-lt"/>
              </a:rPr>
              <a:t>Často prší.</a:t>
            </a:r>
          </a:p>
          <a:p>
            <a:pPr>
              <a:spcBef>
                <a:spcPts val="600"/>
              </a:spcBef>
            </a:pPr>
            <a:r>
              <a:rPr lang="cs-CZ" sz="2800" b="1" dirty="0">
                <a:solidFill>
                  <a:srgbClr val="FFC000"/>
                </a:solidFill>
                <a:latin typeface="+mj-lt"/>
              </a:rPr>
              <a:t>Je větrno.</a:t>
            </a:r>
          </a:p>
          <a:p>
            <a:pPr>
              <a:spcBef>
                <a:spcPts val="600"/>
              </a:spcBef>
            </a:pPr>
            <a:r>
              <a:rPr lang="cs-CZ" sz="2800" b="1" dirty="0">
                <a:solidFill>
                  <a:srgbClr val="FFC000"/>
                </a:solidFill>
                <a:latin typeface="+mj-lt"/>
              </a:rPr>
              <a:t>Děti chodí opět do školy.</a:t>
            </a:r>
          </a:p>
        </p:txBody>
      </p:sp>
    </p:spTree>
    <p:extLst>
      <p:ext uri="{BB962C8B-B14F-4D97-AF65-F5344CB8AC3E}">
        <p14:creationId xmlns:p14="http://schemas.microsoft.com/office/powerpoint/2010/main" val="403089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cs-CZ" sz="5400" b="1" dirty="0" err="1">
                <a:solidFill>
                  <a:schemeClr val="bg2">
                    <a:lumMod val="50000"/>
                  </a:schemeClr>
                </a:solidFill>
              </a:rPr>
              <a:t>Das</a:t>
            </a:r>
            <a:r>
              <a:rPr lang="cs-CZ" sz="5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5400" b="1" dirty="0" err="1">
                <a:solidFill>
                  <a:schemeClr val="bg2">
                    <a:lumMod val="50000"/>
                  </a:schemeClr>
                </a:solidFill>
              </a:rPr>
              <a:t>Wetter</a:t>
            </a:r>
            <a:r>
              <a:rPr lang="cs-CZ" sz="5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5400" b="1" dirty="0" err="1">
                <a:solidFill>
                  <a:schemeClr val="bg2">
                    <a:lumMod val="50000"/>
                  </a:schemeClr>
                </a:solidFill>
              </a:rPr>
              <a:t>im</a:t>
            </a:r>
            <a:r>
              <a:rPr lang="cs-CZ" sz="5400" b="1" dirty="0">
                <a:solidFill>
                  <a:schemeClr val="bg2">
                    <a:lumMod val="50000"/>
                  </a:schemeClr>
                </a:solidFill>
              </a:rPr>
              <a:t> Winter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>
              <a:spcBef>
                <a:spcPts val="600"/>
              </a:spcBef>
            </a:pPr>
            <a:endParaRPr lang="cs-CZ" sz="2400" dirty="0">
              <a:solidFill>
                <a:schemeClr val="accent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Wie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ist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das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Wetter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im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Winter?</a:t>
            </a:r>
          </a:p>
          <a:p>
            <a:pPr>
              <a:spcBef>
                <a:spcPts val="600"/>
              </a:spcBef>
            </a:pP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Es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schneit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drau</a:t>
            </a:r>
            <a:r>
              <a:rPr lang="de-DE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ßen</a:t>
            </a:r>
            <a:r>
              <a:rPr lang="de-DE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.</a:t>
            </a:r>
            <a:endParaRPr lang="cs-CZ" sz="9600" b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Es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friert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Die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Sonne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scheint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nur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wenig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Am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Himmel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sind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dicke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Wolken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Wir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können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Ski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fahren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und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Schlittschuh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laufen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Die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Kinder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bauen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einen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Schneemann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	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spcBef>
                <a:spcPts val="600"/>
              </a:spcBef>
            </a:pPr>
            <a:endParaRPr lang="cs-CZ" sz="2400" dirty="0">
              <a:solidFill>
                <a:schemeClr val="accent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Jaké počasí je v zimě?</a:t>
            </a:r>
          </a:p>
          <a:p>
            <a:pPr>
              <a:spcBef>
                <a:spcPts val="600"/>
              </a:spcBef>
            </a:pPr>
            <a:endParaRPr lang="cs-CZ" sz="9600" b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Venku sněží.</a:t>
            </a:r>
          </a:p>
          <a:p>
            <a:pPr>
              <a:spcBef>
                <a:spcPts val="600"/>
              </a:spcBef>
            </a:pP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Mrzne</a:t>
            </a:r>
            <a:r>
              <a:rPr lang="de-DE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.</a:t>
            </a:r>
            <a:endParaRPr lang="cs-CZ" sz="9600" b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Slunce svítí jen trochu.</a:t>
            </a:r>
          </a:p>
          <a:p>
            <a:pPr marL="0" indent="0">
              <a:spcBef>
                <a:spcPts val="600"/>
              </a:spcBef>
              <a:buNone/>
            </a:pPr>
            <a:endParaRPr lang="cs-CZ" sz="3200" b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Na nebi jsou husté mraky.</a:t>
            </a:r>
          </a:p>
          <a:p>
            <a:pPr>
              <a:spcBef>
                <a:spcPts val="600"/>
              </a:spcBef>
            </a:pPr>
            <a:endParaRPr lang="cs-CZ" sz="9600" b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Můžeme lyžovat a bruslit.</a:t>
            </a:r>
          </a:p>
          <a:p>
            <a:pPr>
              <a:spcBef>
                <a:spcPts val="600"/>
              </a:spcBef>
            </a:pPr>
            <a:endParaRPr lang="cs-CZ" sz="7200" b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Děti staví sněhuláka.</a:t>
            </a:r>
          </a:p>
        </p:txBody>
      </p:sp>
    </p:spTree>
    <p:extLst>
      <p:ext uri="{BB962C8B-B14F-4D97-AF65-F5344CB8AC3E}">
        <p14:creationId xmlns:p14="http://schemas.microsoft.com/office/powerpoint/2010/main" val="340830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8772"/>
          </a:xfrm>
        </p:spPr>
        <p:txBody>
          <a:bodyPr>
            <a:noAutofit/>
          </a:bodyPr>
          <a:lstStyle/>
          <a:p>
            <a:pPr algn="ctr"/>
            <a:r>
              <a:rPr lang="de-DE" sz="4400" b="1" dirty="0">
                <a:solidFill>
                  <a:schemeClr val="bg2">
                    <a:lumMod val="50000"/>
                  </a:schemeClr>
                </a:solidFill>
              </a:rPr>
              <a:t>Wetter</a:t>
            </a:r>
            <a:endParaRPr lang="cs-CZ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79001481"/>
              </p:ext>
            </p:extLst>
          </p:nvPr>
        </p:nvGraphicFramePr>
        <p:xfrm>
          <a:off x="301625" y="1527174"/>
          <a:ext cx="850424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7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5302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 err="1">
                          <a:solidFill>
                            <a:schemeClr val="bg1"/>
                          </a:solidFill>
                        </a:rPr>
                        <a:t>die</a:t>
                      </a:r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b="1" baseline="0" dirty="0" err="1">
                          <a:solidFill>
                            <a:schemeClr val="bg1"/>
                          </a:solidFill>
                        </a:rPr>
                        <a:t>Sonne</a:t>
                      </a:r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slunce</a:t>
                      </a:r>
                    </a:p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 err="1">
                          <a:solidFill>
                            <a:schemeClr val="bg1"/>
                          </a:solidFill>
                        </a:rPr>
                        <a:t>sonnig</a:t>
                      </a:r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slunečný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de-DE" b="1" baseline="0" dirty="0">
                          <a:solidFill>
                            <a:schemeClr val="bg1"/>
                          </a:solidFill>
                        </a:rPr>
                        <a:t>Die Sonne scheint.</a:t>
                      </a:r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Slunce svítí.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5302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die Wolke</a:t>
                      </a: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mrak</a:t>
                      </a:r>
                    </a:p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 err="1">
                          <a:solidFill>
                            <a:schemeClr val="bg1"/>
                          </a:solidFill>
                        </a:rPr>
                        <a:t>wolkig</a:t>
                      </a:r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oblačný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de-DE" b="1" baseline="0" dirty="0">
                          <a:solidFill>
                            <a:schemeClr val="bg1"/>
                          </a:solidFill>
                        </a:rPr>
                        <a:t>Die Wolken kommen.</a:t>
                      </a:r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Mraky přicházejí.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5302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der Regen</a:t>
                      </a: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déšť</a:t>
                      </a:r>
                    </a:p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 err="1">
                          <a:solidFill>
                            <a:schemeClr val="bg1"/>
                          </a:solidFill>
                        </a:rPr>
                        <a:t>regnerisch</a:t>
                      </a:r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deštivý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de-DE" b="1" baseline="0" dirty="0">
                          <a:solidFill>
                            <a:schemeClr val="bg1"/>
                          </a:solidFill>
                        </a:rPr>
                        <a:t>Es regnet.</a:t>
                      </a:r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Prší.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5302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der Wind </a:t>
                      </a: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vítr</a:t>
                      </a:r>
                    </a:p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 err="1">
                          <a:solidFill>
                            <a:schemeClr val="bg1"/>
                          </a:solidFill>
                        </a:rPr>
                        <a:t>windig</a:t>
                      </a:r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větrný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de-DE" b="1" baseline="0" dirty="0">
                          <a:solidFill>
                            <a:schemeClr val="bg1"/>
                          </a:solidFill>
                        </a:rPr>
                        <a:t>Der Wind weht.</a:t>
                      </a:r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Vítr fouká.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4" name="Picture 6" descr="C:\Users\Doma\AppData\Local\Microsoft\Windows\Temporary Internet Files\Content.IE5\YR5TXG50\MC90041246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1272748" cy="1071570"/>
          </a:xfrm>
          <a:prstGeom prst="rect">
            <a:avLst/>
          </a:prstGeom>
          <a:noFill/>
        </p:spPr>
      </p:pic>
      <p:pic>
        <p:nvPicPr>
          <p:cNvPr id="2056" name="Picture 8" descr="C:\Users\Doma\AppData\Local\Microsoft\Windows\Temporary Internet Files\Content.IE5\P85SHAL7\MC90044180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571744"/>
            <a:ext cx="1428760" cy="1428760"/>
          </a:xfrm>
          <a:prstGeom prst="rect">
            <a:avLst/>
          </a:prstGeom>
          <a:noFill/>
        </p:spPr>
      </p:pic>
      <p:pic>
        <p:nvPicPr>
          <p:cNvPr id="2057" name="Picture 9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115" y="3971126"/>
            <a:ext cx="1395555" cy="1100948"/>
          </a:xfrm>
          <a:prstGeom prst="rect">
            <a:avLst/>
          </a:prstGeom>
          <a:noFill/>
        </p:spPr>
      </p:pic>
      <p:pic>
        <p:nvPicPr>
          <p:cNvPr id="2065" name="Picture 17" descr="C:\Users\Doma\AppData\Local\Microsoft\Windows\Temporary Internet Files\Content.IE5\4U55UC9U\MC90041353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286388"/>
            <a:ext cx="1479861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697850"/>
          </a:xfrm>
        </p:spPr>
        <p:txBody>
          <a:bodyPr>
            <a:noAutofit/>
          </a:bodyPr>
          <a:lstStyle/>
          <a:p>
            <a:pPr algn="ctr"/>
            <a:r>
              <a:rPr lang="de-DE" sz="4400" b="1" dirty="0">
                <a:solidFill>
                  <a:schemeClr val="bg2">
                    <a:lumMod val="50000"/>
                  </a:schemeClr>
                </a:solidFill>
              </a:rPr>
              <a:t>Wetter</a:t>
            </a:r>
            <a:endParaRPr lang="cs-CZ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7423007"/>
              </p:ext>
            </p:extLst>
          </p:nvPr>
        </p:nvGraphicFramePr>
        <p:xfrm>
          <a:off x="301625" y="1340768"/>
          <a:ext cx="8374831" cy="5032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8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9571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der Schnee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Es schneit.</a:t>
                      </a:r>
                      <a:endParaRPr lang="de-DE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de-DE" b="1" baseline="0" dirty="0">
                          <a:solidFill>
                            <a:schemeClr val="bg1"/>
                          </a:solidFill>
                        </a:rPr>
                        <a:t>Der Schnee fällt.</a:t>
                      </a:r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571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der Frost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frostig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Es </a:t>
                      </a:r>
                      <a:r>
                        <a:rPr lang="cs-CZ" b="1" baseline="0" dirty="0" err="1">
                          <a:solidFill>
                            <a:schemeClr val="bg1"/>
                          </a:solidFill>
                        </a:rPr>
                        <a:t>friert</a:t>
                      </a:r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Mrzne.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571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das Gewitter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de-DE" b="1" baseline="0" dirty="0">
                          <a:solidFill>
                            <a:schemeClr val="bg1"/>
                          </a:solidFill>
                        </a:rPr>
                        <a:t>gewittrig</a:t>
                      </a:r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de-DE" b="1" baseline="0" dirty="0">
                          <a:solidFill>
                            <a:schemeClr val="bg1"/>
                          </a:solidFill>
                        </a:rPr>
                        <a:t>Es blitzt und donnert.</a:t>
                      </a:r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Blýská se a hřmí.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4442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heiter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baseline="0" dirty="0">
                          <a:solidFill>
                            <a:schemeClr val="bg1"/>
                          </a:solidFill>
                        </a:rPr>
                        <a:t>Es gibt keine Wolken, es ist heiter.</a:t>
                      </a:r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Nejsou žádné mraky, je jasno.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957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der Nebel</a:t>
                      </a:r>
                      <a:endParaRPr lang="de-DE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neblig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6" name="Obrázek 25" descr="MB90028286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0889" y="1428736"/>
            <a:ext cx="842962" cy="1000132"/>
          </a:xfrm>
          <a:prstGeom prst="rect">
            <a:avLst/>
          </a:prstGeom>
        </p:spPr>
      </p:pic>
      <p:pic>
        <p:nvPicPr>
          <p:cNvPr id="4112" name="Picture 16" descr="C:\Users\Doma\AppData\Local\Microsoft\Windows\Temporary Internet Files\Content.IE5\9360XE5X\MP90044908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319" y="2338064"/>
            <a:ext cx="857256" cy="857256"/>
          </a:xfrm>
          <a:prstGeom prst="rect">
            <a:avLst/>
          </a:prstGeom>
          <a:noFill/>
        </p:spPr>
      </p:pic>
      <p:pic>
        <p:nvPicPr>
          <p:cNvPr id="4110" name="Picture 14" descr="C:\Users\Doma\AppData\Local\Microsoft\Windows\Temporary Internet Files\Content.IE5\CQW9CEVB\MC90039620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4375" y="3262671"/>
            <a:ext cx="827417" cy="929945"/>
          </a:xfrm>
          <a:prstGeom prst="rect">
            <a:avLst/>
          </a:prstGeom>
          <a:noFill/>
        </p:spPr>
      </p:pic>
      <p:pic>
        <p:nvPicPr>
          <p:cNvPr id="28" name="Obrázek 27" descr="MH9004486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6355" y="5373362"/>
            <a:ext cx="1119185" cy="1071570"/>
          </a:xfrm>
          <a:prstGeom prst="rect">
            <a:avLst/>
          </a:prstGeom>
        </p:spPr>
      </p:pic>
      <p:pic>
        <p:nvPicPr>
          <p:cNvPr id="27" name="Obrázek 26" descr="MH9002275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6580" y="4444668"/>
            <a:ext cx="1143008" cy="9286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pPr algn="ctr"/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Monate</a:t>
            </a:r>
            <a:endParaRPr lang="cs-CZ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6052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latin typeface="+mj-lt"/>
              </a:rPr>
              <a:t>leden</a:t>
            </a:r>
          </a:p>
          <a:p>
            <a:pPr marL="0" indent="0">
              <a:buNone/>
            </a:pPr>
            <a:r>
              <a:rPr lang="cs-CZ" sz="2000" b="1" dirty="0">
                <a:latin typeface="+mj-lt"/>
              </a:rPr>
              <a:t>únor</a:t>
            </a:r>
          </a:p>
          <a:p>
            <a:pPr marL="0" indent="0">
              <a:buNone/>
            </a:pPr>
            <a:r>
              <a:rPr lang="cs-CZ" sz="2000" b="1" dirty="0">
                <a:latin typeface="+mj-lt"/>
              </a:rPr>
              <a:t>březen</a:t>
            </a:r>
          </a:p>
          <a:p>
            <a:pPr marL="0" indent="0">
              <a:buNone/>
            </a:pPr>
            <a:r>
              <a:rPr lang="cs-CZ" sz="2000" b="1" dirty="0">
                <a:latin typeface="+mj-lt"/>
              </a:rPr>
              <a:t>duben</a:t>
            </a:r>
          </a:p>
          <a:p>
            <a:pPr marL="0" indent="0">
              <a:buNone/>
            </a:pPr>
            <a:r>
              <a:rPr lang="cs-CZ" sz="2000" b="1" dirty="0">
                <a:latin typeface="+mj-lt"/>
              </a:rPr>
              <a:t>květen</a:t>
            </a:r>
          </a:p>
          <a:p>
            <a:pPr marL="0" indent="0">
              <a:buNone/>
            </a:pPr>
            <a:r>
              <a:rPr lang="cs-CZ" sz="2000" b="1" dirty="0">
                <a:latin typeface="+mj-lt"/>
              </a:rPr>
              <a:t>červen</a:t>
            </a:r>
          </a:p>
          <a:p>
            <a:pPr marL="0" indent="0">
              <a:buNone/>
            </a:pPr>
            <a:r>
              <a:rPr lang="cs-CZ" sz="2000" b="1" dirty="0">
                <a:latin typeface="+mj-lt"/>
              </a:rPr>
              <a:t>červenec</a:t>
            </a:r>
          </a:p>
          <a:p>
            <a:pPr marL="0" indent="0">
              <a:buNone/>
            </a:pPr>
            <a:r>
              <a:rPr lang="cs-CZ" sz="2000" b="1" dirty="0">
                <a:latin typeface="+mj-lt"/>
              </a:rPr>
              <a:t>srpen</a:t>
            </a:r>
          </a:p>
          <a:p>
            <a:pPr marL="0" indent="0">
              <a:buNone/>
            </a:pPr>
            <a:r>
              <a:rPr lang="cs-CZ" sz="2000" b="1" dirty="0">
                <a:latin typeface="+mj-lt"/>
              </a:rPr>
              <a:t>září</a:t>
            </a:r>
          </a:p>
          <a:p>
            <a:pPr marL="0" indent="0">
              <a:buNone/>
            </a:pPr>
            <a:r>
              <a:rPr lang="cs-CZ" sz="2000" b="1" dirty="0">
                <a:latin typeface="+mj-lt"/>
              </a:rPr>
              <a:t>říjen</a:t>
            </a:r>
          </a:p>
          <a:p>
            <a:pPr marL="0" indent="0">
              <a:buNone/>
            </a:pPr>
            <a:r>
              <a:rPr lang="cs-CZ" sz="2000" b="1" dirty="0">
                <a:latin typeface="+mj-lt"/>
              </a:rPr>
              <a:t>listopad</a:t>
            </a:r>
          </a:p>
          <a:p>
            <a:pPr marL="0" indent="0">
              <a:buNone/>
            </a:pPr>
            <a:r>
              <a:rPr lang="cs-CZ" sz="2000" b="1" dirty="0">
                <a:latin typeface="+mj-lt"/>
              </a:rPr>
              <a:t>prosinec</a:t>
            </a:r>
          </a:p>
          <a:p>
            <a:pPr marL="0" indent="0">
              <a:buNone/>
            </a:pPr>
            <a:endParaRPr lang="cs-CZ" sz="20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730781"/>
          </a:xfrm>
        </p:spPr>
        <p:txBody>
          <a:bodyPr>
            <a:noAutofit/>
          </a:bodyPr>
          <a:lstStyle/>
          <a:p>
            <a:r>
              <a:rPr lang="cs-CZ" sz="2000" b="1" dirty="0" err="1">
                <a:solidFill>
                  <a:srgbClr val="00B0F0"/>
                </a:solidFill>
                <a:latin typeface="+mj-lt"/>
              </a:rPr>
              <a:t>Januar</a:t>
            </a:r>
            <a:endParaRPr lang="cs-CZ" sz="2000" b="1" dirty="0">
              <a:solidFill>
                <a:srgbClr val="00B0F0"/>
              </a:solidFill>
              <a:latin typeface="+mj-lt"/>
            </a:endParaRPr>
          </a:p>
          <a:p>
            <a:r>
              <a:rPr lang="cs-CZ" sz="2000" b="1" dirty="0" err="1">
                <a:solidFill>
                  <a:srgbClr val="00B0F0"/>
                </a:solidFill>
                <a:latin typeface="+mj-lt"/>
              </a:rPr>
              <a:t>Februar</a:t>
            </a:r>
            <a:endParaRPr lang="cs-CZ" sz="2000" b="1" dirty="0">
              <a:solidFill>
                <a:srgbClr val="00B0F0"/>
              </a:solidFill>
              <a:latin typeface="+mj-lt"/>
            </a:endParaRPr>
          </a:p>
          <a:p>
            <a:r>
              <a:rPr lang="cs-CZ" sz="2000" b="1" dirty="0" err="1">
                <a:solidFill>
                  <a:srgbClr val="00B050"/>
                </a:solidFill>
                <a:latin typeface="+mj-lt"/>
              </a:rPr>
              <a:t>März</a:t>
            </a:r>
            <a:endParaRPr lang="cs-CZ" sz="2000" b="1" dirty="0">
              <a:solidFill>
                <a:srgbClr val="00B050"/>
              </a:solidFill>
              <a:latin typeface="+mj-lt"/>
            </a:endParaRPr>
          </a:p>
          <a:p>
            <a:r>
              <a:rPr lang="cs-CZ" sz="2000" b="1" dirty="0" err="1">
                <a:solidFill>
                  <a:srgbClr val="00B050"/>
                </a:solidFill>
                <a:latin typeface="+mj-lt"/>
              </a:rPr>
              <a:t>April</a:t>
            </a:r>
            <a:endParaRPr lang="cs-CZ" sz="2000" b="1" dirty="0">
              <a:solidFill>
                <a:srgbClr val="00B050"/>
              </a:solidFill>
              <a:latin typeface="+mj-lt"/>
            </a:endParaRPr>
          </a:p>
          <a:p>
            <a:r>
              <a:rPr lang="cs-CZ" sz="2000" b="1" dirty="0" err="1">
                <a:solidFill>
                  <a:srgbClr val="00B050"/>
                </a:solidFill>
                <a:latin typeface="+mj-lt"/>
              </a:rPr>
              <a:t>Mai</a:t>
            </a:r>
            <a:endParaRPr lang="cs-CZ" sz="2000" b="1" dirty="0">
              <a:solidFill>
                <a:srgbClr val="00B050"/>
              </a:solidFill>
              <a:latin typeface="+mj-lt"/>
            </a:endParaRPr>
          </a:p>
          <a:p>
            <a:r>
              <a:rPr lang="cs-CZ" sz="2000" b="1" dirty="0">
                <a:solidFill>
                  <a:srgbClr val="FF0000"/>
                </a:solidFill>
                <a:latin typeface="+mj-lt"/>
              </a:rPr>
              <a:t>Juni</a:t>
            </a:r>
          </a:p>
          <a:p>
            <a:r>
              <a:rPr lang="cs-CZ" sz="2000" b="1" dirty="0" err="1">
                <a:solidFill>
                  <a:srgbClr val="FF0000"/>
                </a:solidFill>
                <a:latin typeface="+mj-lt"/>
              </a:rPr>
              <a:t>Juli</a:t>
            </a:r>
            <a:endParaRPr lang="cs-CZ" sz="2000" b="1" dirty="0">
              <a:solidFill>
                <a:srgbClr val="FF0000"/>
              </a:solidFill>
              <a:latin typeface="+mj-lt"/>
            </a:endParaRPr>
          </a:p>
          <a:p>
            <a:r>
              <a:rPr lang="cs-CZ" sz="2000" b="1" dirty="0">
                <a:solidFill>
                  <a:srgbClr val="FF0000"/>
                </a:solidFill>
                <a:latin typeface="+mj-lt"/>
              </a:rPr>
              <a:t>August </a:t>
            </a:r>
          </a:p>
          <a:p>
            <a:r>
              <a:rPr lang="cs-CZ" sz="2000" b="1" dirty="0" err="1">
                <a:solidFill>
                  <a:srgbClr val="FFC000"/>
                </a:solidFill>
                <a:latin typeface="+mj-lt"/>
              </a:rPr>
              <a:t>September</a:t>
            </a:r>
            <a:endParaRPr lang="cs-CZ" sz="2000" b="1" dirty="0">
              <a:solidFill>
                <a:srgbClr val="FFC000"/>
              </a:solidFill>
              <a:latin typeface="+mj-lt"/>
            </a:endParaRPr>
          </a:p>
          <a:p>
            <a:r>
              <a:rPr lang="cs-CZ" sz="2000" b="1" dirty="0" err="1">
                <a:solidFill>
                  <a:srgbClr val="FFC000"/>
                </a:solidFill>
                <a:latin typeface="+mj-lt"/>
              </a:rPr>
              <a:t>Oktober</a:t>
            </a:r>
            <a:endParaRPr lang="cs-CZ" sz="2000" b="1" dirty="0">
              <a:solidFill>
                <a:srgbClr val="FFC000"/>
              </a:solidFill>
              <a:latin typeface="+mj-lt"/>
            </a:endParaRPr>
          </a:p>
          <a:p>
            <a:r>
              <a:rPr lang="cs-CZ" sz="2000" b="1" dirty="0" err="1">
                <a:solidFill>
                  <a:srgbClr val="FFC000"/>
                </a:solidFill>
                <a:latin typeface="+mj-lt"/>
              </a:rPr>
              <a:t>November</a:t>
            </a:r>
            <a:endParaRPr lang="cs-CZ" sz="2000" b="1" dirty="0">
              <a:solidFill>
                <a:srgbClr val="FFC000"/>
              </a:solidFill>
              <a:latin typeface="+mj-lt"/>
            </a:endParaRPr>
          </a:p>
          <a:p>
            <a:r>
              <a:rPr lang="cs-CZ" sz="2000" b="1" dirty="0" err="1">
                <a:solidFill>
                  <a:srgbClr val="00B0F0"/>
                </a:solidFill>
                <a:latin typeface="+mj-lt"/>
              </a:rPr>
              <a:t>Dezember</a:t>
            </a:r>
            <a:endParaRPr lang="cs-CZ" sz="2000" b="1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852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Was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feiern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wir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im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Frühling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9371BF4-CFF1-4454-BE61-A5D3AD176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 err="1">
                <a:solidFill>
                  <a:srgbClr val="00B050"/>
                </a:solidFill>
                <a:latin typeface="+mj-lt"/>
              </a:rPr>
              <a:t>März</a:t>
            </a:r>
            <a:endParaRPr lang="cs-CZ" sz="3200" b="1" dirty="0">
              <a:solidFill>
                <a:srgbClr val="00B050"/>
              </a:solidFill>
              <a:latin typeface="+mj-lt"/>
            </a:endParaRPr>
          </a:p>
          <a:p>
            <a:r>
              <a:rPr lang="cs-CZ" sz="3200" b="1" dirty="0" err="1">
                <a:solidFill>
                  <a:srgbClr val="00B050"/>
                </a:solidFill>
                <a:latin typeface="+mj-lt"/>
              </a:rPr>
              <a:t>April</a:t>
            </a:r>
            <a:endParaRPr lang="cs-CZ" sz="3200" b="1" dirty="0">
              <a:solidFill>
                <a:srgbClr val="00B050"/>
              </a:solidFill>
              <a:latin typeface="+mj-lt"/>
            </a:endParaRPr>
          </a:p>
          <a:p>
            <a:r>
              <a:rPr lang="cs-CZ" sz="3200" b="1" dirty="0" err="1">
                <a:solidFill>
                  <a:srgbClr val="00B050"/>
                </a:solidFill>
                <a:latin typeface="+mj-lt"/>
              </a:rPr>
              <a:t>Mai</a:t>
            </a:r>
            <a:endParaRPr lang="cs-CZ" sz="3200" b="1" dirty="0">
              <a:solidFill>
                <a:srgbClr val="00B050"/>
              </a:solidFill>
              <a:latin typeface="+mj-lt"/>
            </a:endParaRPr>
          </a:p>
          <a:p>
            <a:endParaRPr lang="cs-CZ" sz="3200" b="1" dirty="0">
              <a:solidFill>
                <a:srgbClr val="00B050"/>
              </a:solidFill>
              <a:latin typeface="+mj-lt"/>
            </a:endParaRPr>
          </a:p>
          <a:p>
            <a:r>
              <a:rPr lang="cs-CZ" sz="3200" b="1" dirty="0" err="1">
                <a:solidFill>
                  <a:srgbClr val="00B050"/>
                </a:solidFill>
                <a:latin typeface="+mj-lt"/>
              </a:rPr>
              <a:t>Im</a:t>
            </a:r>
            <a:r>
              <a:rPr lang="cs-CZ" sz="32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00B050"/>
                </a:solidFill>
                <a:latin typeface="+mj-lt"/>
              </a:rPr>
              <a:t>März</a:t>
            </a:r>
            <a:r>
              <a:rPr lang="cs-CZ" sz="3200" b="1" dirty="0">
                <a:solidFill>
                  <a:srgbClr val="00B050"/>
                </a:solidFill>
                <a:latin typeface="+mj-lt"/>
              </a:rPr>
              <a:t> oder </a:t>
            </a:r>
            <a:r>
              <a:rPr lang="cs-CZ" sz="3200" b="1" dirty="0" err="1">
                <a:solidFill>
                  <a:srgbClr val="00B050"/>
                </a:solidFill>
                <a:latin typeface="+mj-lt"/>
              </a:rPr>
              <a:t>im</a:t>
            </a:r>
            <a:r>
              <a:rPr lang="cs-CZ" sz="32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00B050"/>
                </a:solidFill>
                <a:latin typeface="+mj-lt"/>
              </a:rPr>
              <a:t>April</a:t>
            </a:r>
            <a:r>
              <a:rPr lang="cs-CZ" sz="32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00B050"/>
                </a:solidFill>
                <a:latin typeface="+mj-lt"/>
              </a:rPr>
              <a:t>feiern</a:t>
            </a:r>
            <a:r>
              <a:rPr lang="cs-CZ" sz="32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00B050"/>
                </a:solidFill>
                <a:latin typeface="+mj-lt"/>
              </a:rPr>
              <a:t>wir</a:t>
            </a:r>
            <a:r>
              <a:rPr lang="cs-CZ" sz="32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00B050"/>
                </a:solidFill>
                <a:latin typeface="+mj-lt"/>
              </a:rPr>
              <a:t>Ostern</a:t>
            </a:r>
            <a:r>
              <a:rPr lang="cs-CZ" sz="3200" b="1" dirty="0">
                <a:solidFill>
                  <a:srgbClr val="00B050"/>
                </a:solidFill>
                <a:latin typeface="+mj-lt"/>
              </a:rPr>
              <a:t>.</a:t>
            </a:r>
          </a:p>
          <a:p>
            <a:r>
              <a:rPr lang="cs-CZ" sz="3200" b="1" dirty="0" err="1">
                <a:solidFill>
                  <a:srgbClr val="00B050"/>
                </a:solidFill>
                <a:latin typeface="+mj-lt"/>
              </a:rPr>
              <a:t>Im</a:t>
            </a:r>
            <a:r>
              <a:rPr lang="cs-CZ" sz="32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00B050"/>
                </a:solidFill>
                <a:latin typeface="+mj-lt"/>
              </a:rPr>
              <a:t>Mai</a:t>
            </a:r>
            <a:r>
              <a:rPr lang="cs-CZ" sz="32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00B050"/>
                </a:solidFill>
                <a:latin typeface="+mj-lt"/>
              </a:rPr>
              <a:t>feiern</a:t>
            </a:r>
            <a:r>
              <a:rPr lang="cs-CZ" sz="32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00B050"/>
                </a:solidFill>
                <a:latin typeface="+mj-lt"/>
              </a:rPr>
              <a:t>wir</a:t>
            </a:r>
            <a:r>
              <a:rPr lang="cs-CZ" sz="32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00B050"/>
                </a:solidFill>
                <a:latin typeface="+mj-lt"/>
              </a:rPr>
              <a:t>Muttertag</a:t>
            </a:r>
            <a:r>
              <a:rPr lang="cs-CZ" sz="3200" b="1" dirty="0">
                <a:solidFill>
                  <a:srgbClr val="00B050"/>
                </a:solidFill>
                <a:latin typeface="+mj-lt"/>
              </a:rPr>
              <a:t>.</a:t>
            </a:r>
            <a:endParaRPr lang="cs-CZ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97158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2512</TotalTime>
  <Words>527</Words>
  <Application>Microsoft Office PowerPoint</Application>
  <PresentationFormat>Předvádění na obrazovce (4:3)</PresentationFormat>
  <Paragraphs>208</Paragraphs>
  <Slides>12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Constantia</vt:lpstr>
      <vt:lpstr>Wingdings 2</vt:lpstr>
      <vt:lpstr>Tok</vt:lpstr>
      <vt:lpstr>Das Wetter</vt:lpstr>
      <vt:lpstr>Das Wetter im Frühling</vt:lpstr>
      <vt:lpstr>Das Wetter im Sommer</vt:lpstr>
      <vt:lpstr>Das Wetter im Herbst</vt:lpstr>
      <vt:lpstr>Das Wetter im Winter</vt:lpstr>
      <vt:lpstr>Wetter</vt:lpstr>
      <vt:lpstr>Wetter</vt:lpstr>
      <vt:lpstr>Monate</vt:lpstr>
      <vt:lpstr>Was feiern wir im Frühling?</vt:lpstr>
      <vt:lpstr>Was feiern wir im Sommer?</vt:lpstr>
      <vt:lpstr>Was feiern wir im Herbst?</vt:lpstr>
      <vt:lpstr>Was feiern wir im Winter?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 – Fragen.</dc:title>
  <dc:creator>Jitka</dc:creator>
  <cp:lastModifiedBy>Světluše Pospíšilová</cp:lastModifiedBy>
  <cp:revision>95</cp:revision>
  <dcterms:created xsi:type="dcterms:W3CDTF">2012-01-07T15:45:54Z</dcterms:created>
  <dcterms:modified xsi:type="dcterms:W3CDTF">2021-03-27T13:36:29Z</dcterms:modified>
</cp:coreProperties>
</file>